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4"/>
  </p:notesMasterIdLst>
  <p:sldIdLst>
    <p:sldId id="256" r:id="rId2"/>
    <p:sldId id="267" r:id="rId3"/>
    <p:sldId id="258" r:id="rId4"/>
    <p:sldId id="283" r:id="rId5"/>
    <p:sldId id="271" r:id="rId6"/>
    <p:sldId id="273" r:id="rId7"/>
    <p:sldId id="281" r:id="rId8"/>
    <p:sldId id="276" r:id="rId9"/>
    <p:sldId id="275" r:id="rId10"/>
    <p:sldId id="282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3" autoAdjust="0"/>
    <p:restoredTop sz="91485" autoAdjust="0"/>
  </p:normalViewPr>
  <p:slideViewPr>
    <p:cSldViewPr snapToGrid="0">
      <p:cViewPr varScale="1">
        <p:scale>
          <a:sx n="75" d="100"/>
          <a:sy n="75" d="100"/>
        </p:scale>
        <p:origin x="176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F4BFB-2680-4DFC-818E-2035279916B3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B50C9-4C39-4169-923E-56973C99C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2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Choices :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chose this theme because its minimalist design and soft color palette mirror the 'gentle' and 'laid-back' nature of the soft-pop genre.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have used the slide master to automate a footer across the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declk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5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Hidden Slide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is intentionally omitted from the main self-running sequence to ensure the primary narrative remains concise. I have configured this slide with a 'Return' hyperlink that brings the presenter back to the previous slide (Slide 9).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Trackify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98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F6C01-E136-792C-5242-D8207C29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3423B-8B89-1E09-DB80-7F81B62E9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30FC4D-C8D5-E9BE-1D02-25DD62B1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integrated a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functional hyperlink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 curated Spotify playlist, allowing the viewer to engage with the topic beyond the presentation environment..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D8170-7DCC-32A5-FBC6-B10F08B0A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78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B6E4-8EC5-40B6-320D-738D169BE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595B71-1260-F463-748D-C59A7B3ED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822E8-5F21-B343-9295-1CE96DF41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 notes :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used fade animations for a smooth, professional look and I utilized the same background to maintain consistency.</a:t>
            </a:r>
            <a:endParaRPr lang="en-US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82E89-3FD3-34CC-4F93-DEC546C9A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used a high-quality full-bleed image here to immediately establish consistency.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have configured this deck as a 'self-running' presentation by recording slide timings and narration.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'Advance Slide' settings have been toggled to 'After' rather than 'On Mouse Click' to ensure the presentation can run unattended for a remote viewer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47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BB415-DA41-C67F-8035-F830F1B1E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AF250-A0A5-0F12-A4BA-30F650BB5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D75EE5-27FE-9948-563B-4FB341E13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utilized a standard bulleted list for this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B2359-4BF6-9463-8479-404DFF463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85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modified the layout of this slide as way to create a a visual "break" in the presentation.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06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63E96-064B-CE2F-E651-5F2E86FB7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A967F5-7AB4-F62A-5692-B1D3A4786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3DE92-2266-78CB-0071-86F4A1FB4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used "Entrance" effects for the bedroom image and "Exit" effects followed by a secondary entrance for the arena image. This visual "swap" reinforces the narrative of the genre’s growth without cluttering the layout.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65FDB-2980-C0E2-1114-9BEB03413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48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17EE-0F05-972C-8B0A-9091A2F37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2C572D-C66E-0899-85D4-F2ABBFA5A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3A9F3-6697-4347-9711-33F7451D0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focused on visual hierarchy by using a collage layout rather than a standard text-heavy format. I layered a custom text box directly over the artist imagery to provide context for 'Malcolm Todd' and 'Olivia Dean.’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41CBF-5011-49A5-87A5-F3474DC43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48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8034D-619A-2536-DF17-4D0DCD43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312A4-BD84-C634-FA32-1E9AF459C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3D634C-70D4-4CDE-6296-703783601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manually placed the artist names into separate text boxes with varied alignments. This creates a more dynamic, "collage" style layout that mirrors the creative nature of the artists.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6130B-37F1-0837-3DD9-671863E3F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E4A8-CA5E-7419-F099-1D5D2496B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899964-5EDB-FED1-80AF-1C6931E388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F6656A-3230-3126-05E3-51B870DBE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layered a semi-transparent call-out box over the graphic to highlight the '100 million monthly listeners' milestone. This ensures the data is the focal point while maintaining the deck's aesthetic consistency. Additionally, I manually positioned text elements to ensure a clean, professional finish.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9E4BC-87C2-D75F-CFE8-0E2D012B0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82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8034D-619A-2536-DF17-4D0DCD43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312A4-BD84-C634-FA32-1E9AF459C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3D634C-70D4-4CDE-6296-703783601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Choices: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incorporated an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 Button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(linked to Slide 10) to facilitate non-linear navigation. This allows a live presenter to jump to supplemental information about 'Overlapping Genres' only if requested by the audience.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Credits : Google 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6130B-37F1-0837-3DD9-671863E3F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B50C9-4C39-4169-923E-56973C99C2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1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24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CDEF-CB74-BF46-9167-2CF69BDE4BA5}" type="datetime1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7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586D-F626-CB47-8350-B4C52DAD8CFC}" type="datetime1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0634" y="6293984"/>
            <a:ext cx="2549564" cy="365125"/>
          </a:xfrm>
        </p:spPr>
        <p:txBody>
          <a:bodyPr/>
          <a:lstStyle/>
          <a:p>
            <a:fld id="{5FD5D6C3-0385-DD42-91CF-55EF05CED6BB}" type="datetime1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7578" y="5928859"/>
            <a:ext cx="4539727" cy="365125"/>
          </a:xfrm>
        </p:spPr>
        <p:txBody>
          <a:bodyPr/>
          <a:lstStyle>
            <a:lvl1pPr>
              <a:defRPr>
                <a:latin typeface="Abadi MT Condensed Light" panose="020B0306030101010103" pitchFamily="34" charset="77"/>
              </a:defRPr>
            </a:lvl1pPr>
          </a:lstStyle>
          <a:p>
            <a:r>
              <a:rPr lang="en-US" dirty="0" err="1"/>
              <a:t>Norachi</a:t>
            </a:r>
            <a:r>
              <a:rPr lang="en-US" dirty="0"/>
              <a:t> Keke INLS 161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12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6BA3-A7BA-2844-85F9-67E56FA19B1D}" type="datetime1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24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B7D6-3405-8F47-9E8A-694E7612DB87}" type="datetime1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2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251CE-C90C-7740-A26E-D6C46088A307}" type="datetime1">
              <a:rPr lang="en-US" smtClean="0"/>
              <a:t>4/28/26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3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748C-7AA6-F94A-A80F-6DF007EA47C6}" type="datetime1">
              <a:rPr lang="en-US" smtClean="0"/>
              <a:t>4/28/26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7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BBA4B-67EF-B94F-998C-19025D54B90A}" type="datetime1">
              <a:rPr lang="en-US" smtClean="0"/>
              <a:t>4/28/26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753A-5B31-8444-8EEB-DF929822763A}" type="datetime1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11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D4534-9F46-4549-9B32-A75CC181ABC0}" type="datetime1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4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23675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fld id="{BEEFE0AE-67A9-F94F-BC19-111B24199741}" type="datetime1">
              <a:rPr lang="en-US" smtClean="0"/>
              <a:pPr/>
              <a:t>4/28/26</a:t>
            </a:fld>
            <a:endParaRPr lang="en-US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0635" y="6323674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err="1"/>
              <a:t>Norachi</a:t>
            </a:r>
            <a:r>
              <a:rPr lang="en-US" dirty="0"/>
              <a:t> Keke INLS 161</a:t>
            </a:r>
            <a:endParaRPr lang="en-US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9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14" r:id="rId6"/>
    <p:sldLayoutId id="2147483710" r:id="rId7"/>
    <p:sldLayoutId id="2147483711" r:id="rId8"/>
    <p:sldLayoutId id="2147483712" r:id="rId9"/>
    <p:sldLayoutId id="2147483713" r:id="rId10"/>
    <p:sldLayoutId id="2147483715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9.xml"/><Relationship Id="rId7" Type="http://schemas.openxmlformats.org/officeDocument/2006/relationships/image" Target="../media/image1.jp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hyperlink" Target="https://trackify.am/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media9.m4a"/><Relationship Id="rId7" Type="http://schemas.openxmlformats.org/officeDocument/2006/relationships/hyperlink" Target="https://open.spotify.com/playlist/37i9dQZF1DWTwnEm1IYyoj" TargetMode="External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1.jp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0.m4a"/><Relationship Id="rId7" Type="http://schemas.openxmlformats.org/officeDocument/2006/relationships/image" Target="../media/image1.jpg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2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m4a"/><Relationship Id="rId7" Type="http://schemas.openxmlformats.org/officeDocument/2006/relationships/image" Target="../media/image5.jp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8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2.png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8.m4a"/><Relationship Id="rId7" Type="http://schemas.openxmlformats.org/officeDocument/2006/relationships/slide" Target="slide10.xml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71C8E6-A6E5-6181-8521-422A53D6E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D4FD88-8242-F8D8-648B-B3E2FD3FC5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800"/>
            </a:br>
            <a:endParaRPr lang="en-US" sz="2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2FD2CB-D77A-ACA6-F88C-A6DCD78C8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FB7754A1-2D22-B722-18A6-4287902594F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98E86AA6-049D-4645-A0F0-6978EAD9067C}" type="datetime1">
              <a:rPr lang="en-US" smtClean="0"/>
              <a:t>4/28/26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AE3829E-77D2-59C9-8202-32FB4835145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C096E43-C02B-262D-00E4-9C60ACD0A14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844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5D8D48FB-82DE-7787-DEB1-74F68C3A4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7167" y="3665611"/>
            <a:ext cx="1794136" cy="17941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6D2343-096C-BBAA-4A89-23A520E8F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751" y="1036273"/>
            <a:ext cx="4492259" cy="52586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9B4DDD-027F-179B-BDF1-132E46FC7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88" y="1036273"/>
            <a:ext cx="4489863" cy="52586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C287AC-B5E4-E89E-2863-D2995F1828C0}"/>
              </a:ext>
            </a:extLst>
          </p:cNvPr>
          <p:cNvSpPr txBox="1"/>
          <p:nvPr/>
        </p:nvSpPr>
        <p:spPr>
          <a:xfrm>
            <a:off x="9314688" y="542255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000000"/>
                </a:highlight>
              </a:rPr>
              <a:t>Return to the main menu.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27A85D2-9969-6559-B4E2-4B96626E49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7271965-A245-9165-3258-56CAF711E0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3" y="171870"/>
            <a:ext cx="5427819" cy="4106780"/>
          </a:xfrm>
          <a:prstGeom prst="rect">
            <a:avLst/>
          </a:prstGeom>
          <a:ln w="28575">
            <a:solidFill>
              <a:schemeClr val="bg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126C38E-5D7B-B7B6-0272-D1F9B23D9979}"/>
              </a:ext>
            </a:extLst>
          </p:cNvPr>
          <p:cNvSpPr txBox="1"/>
          <p:nvPr/>
        </p:nvSpPr>
        <p:spPr>
          <a:xfrm>
            <a:off x="4042928" y="3952599"/>
            <a:ext cx="7705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highlight>
                  <a:srgbClr val="000000"/>
                </a:highlight>
              </a:rPr>
              <a:t>Other overlapping genres of music include 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AA7204-FAFE-5D6F-7820-71EC5AEF188E}"/>
              </a:ext>
            </a:extLst>
          </p:cNvPr>
          <p:cNvSpPr txBox="1"/>
          <p:nvPr/>
        </p:nvSpPr>
        <p:spPr>
          <a:xfrm>
            <a:off x="148484" y="4371106"/>
            <a:ext cx="11663610" cy="1723549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Indie, Adult, contemporary, R&amp;B, Folklore, Psychedelic Funk, Soul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E65FF57-E3C8-4F0A-48D0-D60D21710C84}"/>
              </a:ext>
            </a:extLst>
          </p:cNvPr>
          <p:cNvGrpSpPr/>
          <p:nvPr/>
        </p:nvGrpSpPr>
        <p:grpSpPr>
          <a:xfrm>
            <a:off x="-2" y="0"/>
            <a:ext cx="12192002" cy="6967049"/>
            <a:chOff x="2" y="-1"/>
            <a:chExt cx="12192002" cy="696704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4F4D9B-BE1B-84BD-1A7B-BC75FE648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12478" y="-2612477"/>
              <a:ext cx="6967049" cy="12192002"/>
            </a:xfrm>
            <a:prstGeom prst="rect">
              <a:avLst/>
            </a:prstGeom>
          </p:spPr>
        </p:pic>
        <p:pic>
          <p:nvPicPr>
            <p:cNvPr id="34" name="Picture 33">
              <a:hlinkClick r:id="rId3" action="ppaction://hlinksldjump"/>
              <a:extLst>
                <a:ext uri="{FF2B5EF4-FFF2-40B4-BE49-F238E27FC236}">
                  <a16:creationId xmlns:a16="http://schemas.microsoft.com/office/drawing/2014/main" id="{340385C2-0D2C-76D6-1969-15AE90992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96688" y="6305597"/>
              <a:ext cx="561557" cy="561557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C432B0-2D07-BAD3-B6F3-70E73967C36F}"/>
                </a:ext>
              </a:extLst>
            </p:cNvPr>
            <p:cNvSpPr txBox="1"/>
            <p:nvPr/>
          </p:nvSpPr>
          <p:spPr>
            <a:xfrm>
              <a:off x="1158245" y="6345200"/>
              <a:ext cx="695037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Return to the main menu.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4DA1959-DD16-B24E-D21B-38F2A1651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0574" y="973305"/>
              <a:ext cx="5219663" cy="5114913"/>
            </a:xfrm>
            <a:prstGeom prst="rect">
              <a:avLst/>
            </a:prstGeom>
            <a:ln w="25400">
              <a:solidFill>
                <a:srgbClr val="BF93A2"/>
              </a:solidFill>
            </a:ln>
            <a:effectLst>
              <a:reflection stA="45000" endPos="0" dist="50800" dir="5400000" sy="-100000" algn="bl" rotWithShape="0"/>
            </a:effec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157BA7B-E387-3577-F49D-40F451AF0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649" y="973135"/>
              <a:ext cx="5327513" cy="5119916"/>
            </a:xfrm>
            <a:prstGeom prst="rect">
              <a:avLst/>
            </a:prstGeom>
            <a:ln w="25400">
              <a:solidFill>
                <a:srgbClr val="BF93A2"/>
              </a:solidFill>
            </a:ln>
            <a:effectLst>
              <a:softEdge rad="0"/>
            </a:effectLst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F340377-843D-181B-8AB2-357E92B530AB}"/>
                </a:ext>
              </a:extLst>
            </p:cNvPr>
            <p:cNvGrpSpPr/>
            <p:nvPr/>
          </p:nvGrpSpPr>
          <p:grpSpPr>
            <a:xfrm>
              <a:off x="596689" y="802888"/>
              <a:ext cx="11190150" cy="5455749"/>
              <a:chOff x="883919" y="178420"/>
              <a:chExt cx="10052948" cy="5973336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B173EB18-4105-7A6B-4445-3087134CF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3919" y="6151756"/>
                <a:ext cx="10052948" cy="0"/>
              </a:xfrm>
              <a:prstGeom prst="line">
                <a:avLst/>
              </a:prstGeom>
              <a:ln w="53975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E9EDD5E-8FE0-FACB-7573-D176CCF294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3919" y="178420"/>
                <a:ext cx="10052948" cy="0"/>
              </a:xfrm>
              <a:prstGeom prst="line">
                <a:avLst/>
              </a:prstGeom>
              <a:ln w="53975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F024B46-B247-BA0A-61C4-6BCB919D8D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10393" y="178420"/>
                <a:ext cx="0" cy="5973336"/>
              </a:xfrm>
              <a:prstGeom prst="line">
                <a:avLst/>
              </a:prstGeom>
              <a:ln w="53975">
                <a:solidFill>
                  <a:schemeClr val="bg1"/>
                </a:solidFill>
              </a:ln>
              <a:effectLst>
                <a:softEdge rad="0"/>
              </a:effectLst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15621D-BAFF-9506-E177-1B2DA8B3DD4D}"/>
                </a:ext>
              </a:extLst>
            </p:cNvPr>
            <p:cNvSpPr txBox="1"/>
            <p:nvPr/>
          </p:nvSpPr>
          <p:spPr>
            <a:xfrm>
              <a:off x="596688" y="410077"/>
              <a:ext cx="109835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My personalized pie chart, featuring my most listened genres and artists via </a:t>
              </a:r>
              <a:r>
                <a:rPr lang="en-US" dirty="0">
                  <a:hlinkClick r:id="rId11"/>
                </a:rPr>
                <a:t>Trackify.am  </a:t>
              </a:r>
              <a:endParaRPr lang="en-US" dirty="0"/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DFD5DE1F-DE83-2332-2790-5BC6775C91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49" name="Slide Number Placeholder 48">
            <a:extLst>
              <a:ext uri="{FF2B5EF4-FFF2-40B4-BE49-F238E27FC236}">
                <a16:creationId xmlns:a16="http://schemas.microsoft.com/office/drawing/2014/main" id="{FC9766EE-378D-C6FD-BA1E-1376A4DDC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3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82806-21A1-A491-09AD-0FBAE370B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90C0B5-E350-3A53-7BE1-75A3E2C9F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A6ABB9-4848-46AF-689E-8AC2A835ED19}"/>
              </a:ext>
            </a:extLst>
          </p:cNvPr>
          <p:cNvSpPr txBox="1"/>
          <p:nvPr/>
        </p:nvSpPr>
        <p:spPr>
          <a:xfrm>
            <a:off x="82295" y="1001535"/>
            <a:ext cx="6862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u="sng" dirty="0">
                <a:solidFill>
                  <a:schemeClr val="bg2"/>
                </a:solidFill>
              </a:rPr>
              <a:t>Interested 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891B06-FE96-65F6-BA47-31829FA66F28}"/>
              </a:ext>
            </a:extLst>
          </p:cNvPr>
          <p:cNvGrpSpPr/>
          <p:nvPr/>
        </p:nvGrpSpPr>
        <p:grpSpPr>
          <a:xfrm>
            <a:off x="82295" y="593696"/>
            <a:ext cx="11919041" cy="5624224"/>
            <a:chOff x="82295" y="593696"/>
            <a:chExt cx="11919041" cy="5624224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00B51217-6BDF-BEE9-1A0C-559DD8B0AE85}"/>
                </a:ext>
              </a:extLst>
            </p:cNvPr>
            <p:cNvSpPr/>
            <p:nvPr/>
          </p:nvSpPr>
          <p:spPr>
            <a:xfrm>
              <a:off x="82295" y="3734945"/>
              <a:ext cx="5727489" cy="1616528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Click to view playlist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237BA9-EA1A-1358-16A3-F6F653862C89}"/>
                </a:ext>
              </a:extLst>
            </p:cNvPr>
            <p:cNvGrpSpPr/>
            <p:nvPr/>
          </p:nvGrpSpPr>
          <p:grpSpPr>
            <a:xfrm>
              <a:off x="5669269" y="593696"/>
              <a:ext cx="6332067" cy="5624224"/>
              <a:chOff x="5669269" y="80594"/>
              <a:chExt cx="6332067" cy="5624224"/>
            </a:xfrm>
          </p:grpSpPr>
          <p:pic>
            <p:nvPicPr>
              <p:cNvPr id="2" name="Picture 2">
                <a:hlinkClick r:id="rId7"/>
                <a:extLst>
                  <a:ext uri="{FF2B5EF4-FFF2-40B4-BE49-F238E27FC236}">
                    <a16:creationId xmlns:a16="http://schemas.microsoft.com/office/drawing/2014/main" id="{F852A273-5F45-A9D0-E7F7-DAEA3EE863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669269" y="283939"/>
                <a:ext cx="6095980" cy="5420879"/>
              </a:xfrm>
              <a:prstGeom prst="rect">
                <a:avLst/>
              </a:prstGeom>
              <a:noFill/>
              <a:effectLst>
                <a:softEdge rad="39582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B26C0D9A-F776-70FE-E893-3776FC752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412443" y="80594"/>
                <a:ext cx="1588893" cy="1592371"/>
              </a:xfrm>
              <a:prstGeom prst="rect">
                <a:avLst/>
              </a:prstGeom>
            </p:spPr>
          </p:pic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BE69BCD-5B6A-ABC5-F07D-E8DE69D90188}"/>
              </a:ext>
            </a:extLst>
          </p:cNvPr>
          <p:cNvSpPr txBox="1"/>
          <p:nvPr/>
        </p:nvSpPr>
        <p:spPr>
          <a:xfrm>
            <a:off x="82295" y="1672965"/>
            <a:ext cx="62179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bg2"/>
                </a:solidFill>
              </a:rPr>
              <a:t>View Spotify’s </a:t>
            </a:r>
          </a:p>
          <a:p>
            <a:r>
              <a:rPr lang="en-US" sz="6000" dirty="0">
                <a:solidFill>
                  <a:schemeClr val="bg2"/>
                </a:solidFill>
              </a:rPr>
              <a:t>Soft-Pop Hits 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0EC4BB9-128E-F4A8-DB68-4AA4A207E9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D5098A9-12FB-0D47-9B30-E3CAE7986B0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DB4F6658-1959-4D44-8E6C-1E69D72F145C}" type="datetime1">
              <a:rPr lang="en-US" smtClean="0"/>
              <a:t>4/28/26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0290D85D-762E-6E3B-7C11-D3A57BC8CC9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3010973E-C31F-BC5E-2039-5D7DA5A0A96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11</a:t>
            </a:fld>
            <a:endParaRPr lang="en-US"/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CB773610-51CB-E672-719C-0851B5658A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55189" y="5999149"/>
            <a:ext cx="287034" cy="2870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7834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826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12AEA-9CAB-351F-A025-BEC02F9BC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C66C82D-028D-0387-8057-6ED2786FB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E5E4BA-0496-9C9B-B52B-69B260AA023F}"/>
              </a:ext>
            </a:extLst>
          </p:cNvPr>
          <p:cNvSpPr txBox="1"/>
          <p:nvPr/>
        </p:nvSpPr>
        <p:spPr>
          <a:xfrm>
            <a:off x="-131870" y="-49904"/>
            <a:ext cx="88827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 </a:t>
            </a:r>
            <a:r>
              <a:rPr lang="en-US" sz="5400" dirty="0">
                <a:solidFill>
                  <a:schemeClr val="bg1"/>
                </a:solidFill>
              </a:rPr>
              <a:t>Photo Credits: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ED457A-A23A-E6B3-32ED-F886C1066EE9}"/>
              </a:ext>
            </a:extLst>
          </p:cNvPr>
          <p:cNvSpPr txBox="1"/>
          <p:nvPr/>
        </p:nvSpPr>
        <p:spPr>
          <a:xfrm>
            <a:off x="2578247" y="2926228"/>
            <a:ext cx="7834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000000"/>
                </a:highlight>
              </a:rPr>
              <a:t>All photos are from Google Images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CFB806-97D1-67F6-E925-7F018BD7A5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4952"/>
            <a:ext cx="12191980" cy="69079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70E876-E353-79E6-BD65-9E114BCB4FA0}"/>
              </a:ext>
            </a:extLst>
          </p:cNvPr>
          <p:cNvSpPr txBox="1"/>
          <p:nvPr/>
        </p:nvSpPr>
        <p:spPr>
          <a:xfrm>
            <a:off x="1296168" y="2901276"/>
            <a:ext cx="9599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000000"/>
                </a:highlight>
              </a:rPr>
              <a:t>Thank you for watching my presentation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62FED6-CE45-208B-8472-44B5774B76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7F82A74-E2F3-35A7-641B-498A663824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9889E874-E0C2-FF4A-881D-6B762738D077}" type="datetime1">
              <a:rPr lang="en-US" smtClean="0"/>
              <a:t>4/28/26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E38DB61-4893-6381-B571-4F120F5066C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DCFC20E9-C2BD-7676-E0D0-E23672C65E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12</a:t>
            </a:fld>
            <a:endParaRPr lang="en-US"/>
          </a:p>
        </p:txBody>
      </p:sp>
      <p:pic>
        <p:nvPicPr>
          <p:cNvPr id="8" name="Graphic 7" descr="Angel face with solid fill with solid fill">
            <a:extLst>
              <a:ext uri="{FF2B5EF4-FFF2-40B4-BE49-F238E27FC236}">
                <a16:creationId xmlns:a16="http://schemas.microsoft.com/office/drawing/2014/main" id="{133D409C-20B0-7EB0-E5CE-16B74065E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81157" y="2822971"/>
            <a:ext cx="914400" cy="914400"/>
          </a:xfrm>
          <a:prstGeom prst="rect">
            <a:avLst/>
          </a:prstGeom>
        </p:spPr>
      </p:pic>
      <p:pic>
        <p:nvPicPr>
          <p:cNvPr id="10" name="Audio 9">
            <a:extLst>
              <a:ext uri="{FF2B5EF4-FFF2-40B4-BE49-F238E27FC236}">
                <a16:creationId xmlns:a16="http://schemas.microsoft.com/office/drawing/2014/main" id="{056C4FA1-6AA4-D618-39C0-D777C20235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251" y="6035357"/>
            <a:ext cx="365125" cy="365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5610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936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F18BC0-0B02-6188-4E87-C2B2579EAC9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" y="11"/>
            <a:ext cx="12191979" cy="685798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7A88622-060B-B738-C15D-2688ED2F7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572" y="3166938"/>
            <a:ext cx="9989574" cy="359860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+mn-lt"/>
              </a:rPr>
              <a:t>THE EVOLUTION OF :</a:t>
            </a:r>
            <a:br>
              <a:rPr lang="en-US" dirty="0">
                <a:solidFill>
                  <a:schemeClr val="bg2"/>
                </a:solidFill>
                <a:latin typeface="+mn-lt"/>
              </a:rPr>
            </a:br>
            <a:r>
              <a:rPr lang="en-US" sz="10700" dirty="0">
                <a:solidFill>
                  <a:schemeClr val="bg2"/>
                </a:solidFill>
                <a:latin typeface="+mn-lt"/>
              </a:rPr>
              <a:t>SOFT-POP</a:t>
            </a:r>
            <a:r>
              <a:rPr lang="en-US" dirty="0">
                <a:solidFill>
                  <a:schemeClr val="bg2"/>
                </a:solidFill>
                <a:latin typeface="+mn-lt"/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A9BEA8-0C4D-7E2C-E3D3-10D41C9037DE}"/>
              </a:ext>
            </a:extLst>
          </p:cNvPr>
          <p:cNvSpPr/>
          <p:nvPr/>
        </p:nvSpPr>
        <p:spPr>
          <a:xfrm>
            <a:off x="1027471" y="5731764"/>
            <a:ext cx="10137058" cy="106634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bg2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131299-D723-C357-6B7A-B9185C67718A}"/>
              </a:ext>
            </a:extLst>
          </p:cNvPr>
          <p:cNvSpPr/>
          <p:nvPr/>
        </p:nvSpPr>
        <p:spPr>
          <a:xfrm>
            <a:off x="704088" y="606333"/>
            <a:ext cx="10137058" cy="106634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bg2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D887C1-1006-8115-F555-A895C215E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8E33577-4AAD-5506-E8C3-5A5C71A1DFE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FF937257-1DC3-3240-95A6-0E0460F0A392}" type="datetime1">
              <a:rPr lang="en-US" smtClean="0">
                <a:solidFill>
                  <a:schemeClr val="bg1"/>
                </a:solidFill>
              </a:rPr>
              <a:t>4/28/26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71757E9-AE66-0CCA-9583-E832264D00B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Norachi</a:t>
            </a:r>
            <a:r>
              <a:rPr lang="en-US" dirty="0">
                <a:solidFill>
                  <a:schemeClr val="bg1"/>
                </a:solidFill>
              </a:rPr>
              <a:t> Keke INLS 161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1FE2FCD-10BF-1614-8668-8D8EEB21AD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Audio 17">
            <a:extLst>
              <a:ext uri="{FF2B5EF4-FFF2-40B4-BE49-F238E27FC236}">
                <a16:creationId xmlns:a16="http://schemas.microsoft.com/office/drawing/2014/main" id="{AEACB4DF-912D-860A-1F43-CDA21571BF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31888" y="6105680"/>
            <a:ext cx="250670" cy="2506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3833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8760">
        <p159:morph option="byObject"/>
      </p:transition>
    </mc:Choice>
    <mc:Fallback>
      <p:transition spd="slow" advTm="87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2ABEBA-E086-4F6E-CF9E-296B67DF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7C4F64-DC5C-0B1A-947B-1822CF2FCE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036" y="10"/>
            <a:ext cx="12400138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938F4F-0288-757B-8BA1-756D51642F73}"/>
              </a:ext>
            </a:extLst>
          </p:cNvPr>
          <p:cNvSpPr txBox="1"/>
          <p:nvPr/>
        </p:nvSpPr>
        <p:spPr>
          <a:xfrm>
            <a:off x="595015" y="303630"/>
            <a:ext cx="10216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u="sng" dirty="0"/>
              <a:t>Overview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2B9F01-4176-A611-11B4-FFEF19314891}"/>
              </a:ext>
            </a:extLst>
          </p:cNvPr>
          <p:cNvSpPr txBox="1"/>
          <p:nvPr/>
        </p:nvSpPr>
        <p:spPr>
          <a:xfrm>
            <a:off x="595015" y="1391068"/>
            <a:ext cx="81558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Font typeface="Wingdings" pitchFamily="2" charset="2"/>
              <a:buChar char="v"/>
            </a:pPr>
            <a:r>
              <a:rPr lang="en-US" sz="3200" dirty="0"/>
              <a:t>  How is it characterized </a:t>
            </a:r>
            <a:br>
              <a:rPr lang="en-US" sz="3200" dirty="0"/>
            </a:br>
            <a:endParaRPr lang="en-US" sz="3200" dirty="0"/>
          </a:p>
          <a:p>
            <a:pPr marL="457200" indent="-457200">
              <a:buSzPct val="150000"/>
              <a:buFont typeface="Wingdings" pitchFamily="2" charset="2"/>
              <a:buChar char="v"/>
            </a:pPr>
            <a:r>
              <a:rPr lang="en-US" sz="3200" dirty="0"/>
              <a:t>  </a:t>
            </a:r>
            <a:r>
              <a:rPr lang="en-US" sz="3200" dirty="0" err="1"/>
              <a:t>Noteable</a:t>
            </a:r>
            <a:r>
              <a:rPr lang="en-US" sz="3200" dirty="0"/>
              <a:t> Artists</a:t>
            </a:r>
          </a:p>
          <a:p>
            <a:pPr>
              <a:buSzPct val="150000"/>
            </a:pPr>
            <a:endParaRPr lang="en-US" sz="3200" dirty="0"/>
          </a:p>
          <a:p>
            <a:pPr marL="457200" indent="-457200">
              <a:buSzPct val="150000"/>
              <a:buFont typeface="Wingdings" pitchFamily="2" charset="2"/>
              <a:buChar char="v"/>
            </a:pPr>
            <a:r>
              <a:rPr lang="en-US" sz="3200" dirty="0"/>
              <a:t>  Emerging Artists </a:t>
            </a:r>
          </a:p>
          <a:p>
            <a:pPr>
              <a:buSzPct val="150000"/>
            </a:pPr>
            <a:endParaRPr lang="en-US" sz="3200" dirty="0"/>
          </a:p>
          <a:p>
            <a:pPr marL="457200" indent="-457200">
              <a:buSzPct val="150000"/>
              <a:buFont typeface="Wingdings" pitchFamily="2" charset="2"/>
              <a:buChar char="v"/>
            </a:pPr>
            <a:r>
              <a:rPr lang="en-US" sz="3200" dirty="0"/>
              <a:t>  Modern-Day Audience</a:t>
            </a:r>
          </a:p>
          <a:p>
            <a:pPr>
              <a:buSzPct val="150000"/>
            </a:pPr>
            <a:br>
              <a:rPr lang="en-US" sz="3200" dirty="0">
                <a:solidFill>
                  <a:schemeClr val="bg2"/>
                </a:solidFill>
              </a:rPr>
            </a:b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7E60C-9E39-C818-9AB1-1DCC411F3B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4258A5ED-4460-0440-4A2C-D0CC08AEBD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1BEAA775-DF40-DBBD-A419-C701AD581B3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57570EF4-3058-934B-9741-C32F6393DAB8}" type="datetime1">
              <a:rPr lang="en-US" smtClean="0"/>
              <a:t>4/28/26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73C3E72-E9A0-0DB5-7743-76559B3CF19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23A404F-74F4-6AEC-7415-6A39E76AAB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3</a:t>
            </a:fld>
            <a:endParaRPr lang="en-US" dirty="0"/>
          </a:p>
        </p:txBody>
      </p:sp>
      <p:pic>
        <p:nvPicPr>
          <p:cNvPr id="11" name="Audio 10">
            <a:extLst>
              <a:ext uri="{FF2B5EF4-FFF2-40B4-BE49-F238E27FC236}">
                <a16:creationId xmlns:a16="http://schemas.microsoft.com/office/drawing/2014/main" id="{2B56E572-2BF6-D4BE-548D-65AED376E0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5349" y="6035357"/>
            <a:ext cx="365125" cy="365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7861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118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DEC2C-577B-63B2-9E65-BD85DEBF2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 r="25213"/>
          <a:stretch>
            <a:fillRect/>
          </a:stretch>
        </p:blipFill>
        <p:spPr bwMode="auto">
          <a:xfrm>
            <a:off x="0" y="10"/>
            <a:ext cx="604416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1FC409-B3C2-4F68-865C-C5333D6F2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81300" y="723900"/>
            <a:ext cx="4610075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10270D-76A7-44B3-9746-7EDF57886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81300" y="6142781"/>
            <a:ext cx="461007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A73E5CA-9182-2C6D-EC4A-18905189E99C}"/>
              </a:ext>
            </a:extLst>
          </p:cNvPr>
          <p:cNvSpPr txBox="1"/>
          <p:nvPr/>
        </p:nvSpPr>
        <p:spPr>
          <a:xfrm>
            <a:off x="6696186" y="1093248"/>
            <a:ext cx="113221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highlight>
                  <a:srgbClr val="000000"/>
                </a:highlight>
              </a:rPr>
              <a:t>What is Soft-Pop ?</a:t>
            </a:r>
          </a:p>
          <a:p>
            <a:endParaRPr lang="en-US" dirty="0">
              <a:highlight>
                <a:srgbClr val="0000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1A51CA-2C53-9518-914A-46F073932D6B}"/>
              </a:ext>
            </a:extLst>
          </p:cNvPr>
          <p:cNvSpPr txBox="1"/>
          <p:nvPr/>
        </p:nvSpPr>
        <p:spPr>
          <a:xfrm>
            <a:off x="6696186" y="2340742"/>
            <a:ext cx="49295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highlight>
                  <a:srgbClr val="000000"/>
                </a:highlight>
              </a:rPr>
              <a:t>a subgenre of pop music characterized by gentle, melodic, and laid-back tunes, focusing on smooth vocals and accessible songwriting.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B49969-63F6-6FA9-CF97-931FFC4B25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A554C99-4276-3A49-BAFB-01E5420E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Audio 4">
            <a:extLst>
              <a:ext uri="{FF2B5EF4-FFF2-40B4-BE49-F238E27FC236}">
                <a16:creationId xmlns:a16="http://schemas.microsoft.com/office/drawing/2014/main" id="{CE55007E-331D-A6A9-0A6F-392A723E969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99252" y="6181606"/>
            <a:ext cx="325115" cy="325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14385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7120">
        <p159:morph option="byObject"/>
      </p:transition>
    </mc:Choice>
    <mc:Fallback>
      <p:transition spd="slow" advTm="71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08D4C-8E86-E5B2-DD9C-39A22CC8B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230C5E-0B8E-5602-2FEB-77E7B86F24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7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04FEA0-EC98-8969-D1CB-751E34DD018A}"/>
              </a:ext>
            </a:extLst>
          </p:cNvPr>
          <p:cNvSpPr txBox="1"/>
          <p:nvPr/>
        </p:nvSpPr>
        <p:spPr>
          <a:xfrm>
            <a:off x="2054808" y="3013501"/>
            <a:ext cx="108662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ighlight>
                  <a:srgbClr val="000000"/>
                </a:highlight>
              </a:rPr>
              <a:t>FROM A GENRE OF MUSIC MAINLY</a:t>
            </a:r>
          </a:p>
          <a:p>
            <a:r>
              <a:rPr lang="en-US" sz="2400" dirty="0">
                <a:highlight>
                  <a:srgbClr val="000000"/>
                </a:highlight>
              </a:rPr>
              <a:t>LISTENED TO IN THE COMFORT OF ONE’S ROOM…..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2B4A6A-343F-7FB4-6604-62B374071E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3928"/>
            <a:ext cx="12192001" cy="6945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DFAA37-0355-21B1-DDDB-5E623EF81A0D}"/>
              </a:ext>
            </a:extLst>
          </p:cNvPr>
          <p:cNvSpPr txBox="1"/>
          <p:nvPr/>
        </p:nvSpPr>
        <p:spPr>
          <a:xfrm>
            <a:off x="1487423" y="2705719"/>
            <a:ext cx="120010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highlight>
                  <a:srgbClr val="000000"/>
                </a:highlight>
              </a:rPr>
              <a:t>To selling out arenas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BBB3B-8963-A20C-D3B0-A26BC3D5A288}"/>
              </a:ext>
            </a:extLst>
          </p:cNvPr>
          <p:cNvSpPr txBox="1"/>
          <p:nvPr/>
        </p:nvSpPr>
        <p:spPr>
          <a:xfrm>
            <a:off x="4623787" y="4220338"/>
            <a:ext cx="10692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023C84-9D60-CBCB-3A76-795CFDA0D1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83F2627-F231-664B-5032-95A53C19B26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10E6F92B-FE3C-2144-AF0C-3A579DABC95D}" type="datetime1">
              <a:rPr lang="en-US" smtClean="0"/>
              <a:t>4/28/26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3F0172B-64B1-2D5A-69BA-84CD652A5D6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5F9B09EB-7546-F6A2-B316-1426C7A62C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5</a:t>
            </a:fld>
            <a:endParaRPr lang="en-US"/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35AF907A-9452-DFBD-1914-8A24574C3C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55189" y="5906022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0454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294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2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D1CF47-8D76-D57D-8689-112DAD37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3C1333-E3F7-7EAB-D0A5-12284FBA3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953C71-519D-2828-27D4-0848820455CC}"/>
              </a:ext>
            </a:extLst>
          </p:cNvPr>
          <p:cNvSpPr txBox="1"/>
          <p:nvPr/>
        </p:nvSpPr>
        <p:spPr>
          <a:xfrm>
            <a:off x="3311104" y="2669858"/>
            <a:ext cx="6862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 err="1"/>
              <a:t>Noteable</a:t>
            </a:r>
            <a:r>
              <a:rPr lang="en-US" sz="5400" dirty="0"/>
              <a:t> Artists…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DA84506-28E5-26D0-B7A8-C841A0D39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0" y="-1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9DF5EF-9C8A-B87E-236E-A2FABB1269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9482"/>
          <a:stretch>
            <a:fillRect/>
          </a:stretch>
        </p:blipFill>
        <p:spPr>
          <a:xfrm>
            <a:off x="-20" y="-10"/>
            <a:ext cx="7958687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2D1768-91A6-83CB-AF6B-F51BF6FC1602}"/>
              </a:ext>
            </a:extLst>
          </p:cNvPr>
          <p:cNvSpPr txBox="1"/>
          <p:nvPr/>
        </p:nvSpPr>
        <p:spPr>
          <a:xfrm>
            <a:off x="5092525" y="948680"/>
            <a:ext cx="35873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000000"/>
                </a:highlight>
              </a:rPr>
              <a:t>While there are many artists, majority </a:t>
            </a:r>
          </a:p>
          <a:p>
            <a:r>
              <a:rPr lang="en-US" sz="4000" dirty="0">
                <a:highlight>
                  <a:srgbClr val="000000"/>
                </a:highlight>
              </a:rPr>
              <a:t>of this target audience listens music made  by Malcom Todd and Olivia Dean.</a:t>
            </a:r>
          </a:p>
          <a:p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17D31DDC-B486-DC90-8A5D-CB5EB6E58BC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3892F2D0-C585-A142-8DB7-EAEC79890199}" type="datetime1">
              <a:rPr lang="en-US" smtClean="0"/>
              <a:t>4/28/26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06115574-F115-CAB4-4D26-6170C8DBBD7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86024" y="6362700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8323CB84-B804-EF7A-3C9A-7A997ECB4D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6</a:t>
            </a:fld>
            <a:endParaRPr lang="en-US"/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BA1C4DB7-BD22-AD92-A1A1-65DDF74412E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71880" y="5949505"/>
            <a:ext cx="413195" cy="4131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3735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274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54540-047A-0728-AF35-8E94A4FEF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9EACA23-55D7-0DB2-01A1-906DCF5059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61" y="0"/>
            <a:ext cx="12538993" cy="70531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E57F52-BDA4-9E73-B143-3E32898E0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4162" y="-1"/>
            <a:ext cx="12538993" cy="705318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6735C90-242A-8F6C-37E4-568F2CEF9709}"/>
              </a:ext>
            </a:extLst>
          </p:cNvPr>
          <p:cNvGrpSpPr/>
          <p:nvPr/>
        </p:nvGrpSpPr>
        <p:grpSpPr>
          <a:xfrm>
            <a:off x="1542288" y="30100"/>
            <a:ext cx="10383841" cy="6827900"/>
            <a:chOff x="1542288" y="-136243"/>
            <a:chExt cx="10383841" cy="68279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43562D-1180-315C-ECC8-A19F8F2564B6}"/>
                </a:ext>
              </a:extLst>
            </p:cNvPr>
            <p:cNvSpPr txBox="1"/>
            <p:nvPr/>
          </p:nvSpPr>
          <p:spPr>
            <a:xfrm>
              <a:off x="8221935" y="6414658"/>
              <a:ext cx="12423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u="sng" dirty="0">
                  <a:solidFill>
                    <a:schemeClr val="accent6">
                      <a:lumMod val="50000"/>
                    </a:schemeClr>
                  </a:solidFill>
                </a:rPr>
                <a:t>Steve Lacy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AA93DB-3920-D88C-4C76-0B9ECEA8C829}"/>
                </a:ext>
              </a:extLst>
            </p:cNvPr>
            <p:cNvSpPr txBox="1"/>
            <p:nvPr/>
          </p:nvSpPr>
          <p:spPr>
            <a:xfrm>
              <a:off x="10868724" y="-136243"/>
              <a:ext cx="10574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u="sng" dirty="0">
                  <a:solidFill>
                    <a:schemeClr val="accent6">
                      <a:lumMod val="50000"/>
                    </a:schemeClr>
                  </a:solidFill>
                </a:rPr>
                <a:t>Faye Webster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A20B1A4-CC20-9B85-47F1-3C8BF4613DDB}"/>
                </a:ext>
              </a:extLst>
            </p:cNvPr>
            <p:cNvSpPr txBox="1"/>
            <p:nvPr/>
          </p:nvSpPr>
          <p:spPr>
            <a:xfrm>
              <a:off x="4525305" y="356520"/>
              <a:ext cx="10326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u="sng" dirty="0" err="1">
                  <a:solidFill>
                    <a:schemeClr val="accent6">
                      <a:lumMod val="50000"/>
                    </a:schemeClr>
                  </a:solidFill>
                </a:rPr>
                <a:t>beabadoobee</a:t>
              </a:r>
              <a:endParaRPr lang="en-US" u="sng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CEFD607-C8C1-875B-FEB3-3EF3695844B1}"/>
                </a:ext>
              </a:extLst>
            </p:cNvPr>
            <p:cNvSpPr txBox="1"/>
            <p:nvPr/>
          </p:nvSpPr>
          <p:spPr>
            <a:xfrm>
              <a:off x="1542288" y="853440"/>
              <a:ext cx="13959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u="sng" dirty="0">
                  <a:solidFill>
                    <a:schemeClr val="accent6">
                      <a:lumMod val="50000"/>
                    </a:schemeClr>
                  </a:solidFill>
                </a:rPr>
                <a:t>Clario</a:t>
              </a:r>
              <a:endParaRPr lang="en-US" sz="3200" u="sng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DC148BF-CDB8-4FE6-B505-CFB6FDFE063F}"/>
              </a:ext>
            </a:extLst>
          </p:cNvPr>
          <p:cNvSpPr txBox="1"/>
          <p:nvPr/>
        </p:nvSpPr>
        <p:spPr>
          <a:xfrm>
            <a:off x="173736" y="5747778"/>
            <a:ext cx="6593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000000"/>
                </a:highlight>
              </a:rPr>
              <a:t>Other mentionable artists :</a:t>
            </a:r>
          </a:p>
        </p:txBody>
      </p:sp>
      <p:sp>
        <p:nvSpPr>
          <p:cNvPr id="27" name="Date Placeholder 26">
            <a:extLst>
              <a:ext uri="{FF2B5EF4-FFF2-40B4-BE49-F238E27FC236}">
                <a16:creationId xmlns:a16="http://schemas.microsoft.com/office/drawing/2014/main" id="{3D892E5C-D618-2F37-E75F-5DAD255316D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AD40AB84-9E35-3247-A96E-C5210A407D8B}" type="datetime1">
              <a:rPr lang="en-US" smtClean="0"/>
              <a:t>4/28/26</a:t>
            </a:fld>
            <a:endParaRPr lang="en-US" dirty="0"/>
          </a:p>
        </p:txBody>
      </p:sp>
      <p:sp>
        <p:nvSpPr>
          <p:cNvPr id="28" name="Footer Placeholder 27">
            <a:extLst>
              <a:ext uri="{FF2B5EF4-FFF2-40B4-BE49-F238E27FC236}">
                <a16:creationId xmlns:a16="http://schemas.microsoft.com/office/drawing/2014/main" id="{8BC04572-430C-60A3-660A-B09C60E9C16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93774" y="6370596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AC55C549-07B6-8ED8-9425-EF65A227CA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7</a:t>
            </a:fld>
            <a:endParaRPr lang="en-US"/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1AB13FB8-DE8F-1E06-56E8-8E16BC66B58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14863" y="6024641"/>
            <a:ext cx="365125" cy="365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608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6400">
        <p159:morph option="byObject"/>
      </p:transition>
    </mc:Choice>
    <mc:Fallback>
      <p:transition spd="slow" advTm="6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F6D43E-B008-511D-A9A8-D664FD37C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2F538C-EC6E-5C89-D398-2455AC54F5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2E8D92-6DFC-24C6-CA90-10EA6E2F90B4}"/>
              </a:ext>
            </a:extLst>
          </p:cNvPr>
          <p:cNvSpPr txBox="1"/>
          <p:nvPr/>
        </p:nvSpPr>
        <p:spPr>
          <a:xfrm>
            <a:off x="838698" y="2016085"/>
            <a:ext cx="105146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As of early 2016 – the </a:t>
            </a:r>
          </a:p>
          <a:p>
            <a:pPr algn="ctr"/>
            <a:r>
              <a:rPr lang="en-US" sz="5400" b="1" dirty="0"/>
              <a:t>genre has accumulated 50-100 million monthly listeners.</a:t>
            </a:r>
          </a:p>
          <a:p>
            <a:pPr algn="just"/>
            <a:endParaRPr lang="en-US" sz="5400" dirty="0">
              <a:solidFill>
                <a:schemeClr val="bg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FC3ECC-9074-2D6E-733D-6A93BD3B21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24159D9D-3F1B-1C8A-FFB5-DAE5A4417C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1313AD84-AC96-C3DB-53A5-DC2020B560F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57CF6FD9-3CB4-1246-9945-EE89C667A1BC}" type="datetime1">
              <a:rPr lang="en-US" smtClean="0"/>
              <a:t>4/28/26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5F574A72-BF84-A0BC-2D0D-696B3CA2351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 dirty="0" err="1"/>
              <a:t>Norachi</a:t>
            </a:r>
            <a:r>
              <a:rPr lang="en-US" dirty="0"/>
              <a:t> Keke INLS 161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21B8BFE9-7F9C-24AB-53F2-D675FAD2F2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8</a:t>
            </a:fld>
            <a:endParaRPr lang="en-US"/>
          </a:p>
        </p:txBody>
      </p:sp>
      <p:pic>
        <p:nvPicPr>
          <p:cNvPr id="3" name="Audio 2">
            <a:extLst>
              <a:ext uri="{FF2B5EF4-FFF2-40B4-BE49-F238E27FC236}">
                <a16:creationId xmlns:a16="http://schemas.microsoft.com/office/drawing/2014/main" id="{C163F7FC-BC23-20E6-794C-87EB455166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26800" y="5892800"/>
            <a:ext cx="463550" cy="463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363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Tm="2220">
        <p:fade/>
      </p:transition>
    </mc:Choice>
    <mc:Fallback>
      <p:transition spd="med" advTm="22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54540-047A-0728-AF35-8E94A4FEF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E57F52-BDA4-9E73-B143-3E32898E06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0B047-02B2-8CF8-0994-02A1BD58B965}"/>
              </a:ext>
            </a:extLst>
          </p:cNvPr>
          <p:cNvSpPr txBox="1"/>
          <p:nvPr/>
        </p:nvSpPr>
        <p:spPr>
          <a:xfrm>
            <a:off x="323840" y="974157"/>
            <a:ext cx="115443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u="sng" dirty="0"/>
              <a:t>Today’s Audience : </a:t>
            </a:r>
          </a:p>
        </p:txBody>
      </p:sp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81E330D0-33E4-FC49-7C51-73ABD8AC24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50022" y="1951392"/>
            <a:ext cx="3120771" cy="3120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5BE62A-3F56-4B90-E4DC-41903DA11D41}"/>
              </a:ext>
            </a:extLst>
          </p:cNvPr>
          <p:cNvSpPr txBox="1"/>
          <p:nvPr/>
        </p:nvSpPr>
        <p:spPr>
          <a:xfrm>
            <a:off x="332486" y="1932842"/>
            <a:ext cx="7717536" cy="3139321"/>
          </a:xfrm>
          <a:prstGeom prst="rect">
            <a:avLst/>
          </a:prstGeom>
          <a:solidFill>
            <a:schemeClr val="tx1"/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Ranging from young adults under the age of 21 who are located in major cities. These individuals engage with the sub-category as a method of </a:t>
            </a:r>
          </a:p>
          <a:p>
            <a:r>
              <a:rPr lang="en-US" sz="3600" dirty="0">
                <a:solidFill>
                  <a:schemeClr val="bg1"/>
                </a:solidFill>
              </a:rPr>
              <a:t>Decompression.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228C6D-F5FB-5B02-FB51-AB471BF61D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7920"/>
            <a:ext cx="679641" cy="547624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2CE34D5-378A-95F4-72F2-EA16145B993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69448" y="6356350"/>
            <a:ext cx="2549564" cy="365125"/>
          </a:xfrm>
        </p:spPr>
        <p:txBody>
          <a:bodyPr/>
          <a:lstStyle/>
          <a:p>
            <a:fld id="{FEED43AF-E0ED-3440-B6FF-71D56F608F9F}" type="datetime1">
              <a:rPr lang="en-US" smtClean="0"/>
              <a:t>4/28/26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73F4BC70-BDE4-8B1A-D815-F660216A215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704088" y="6356350"/>
            <a:ext cx="4539727" cy="365125"/>
          </a:xfrm>
        </p:spPr>
        <p:txBody>
          <a:bodyPr/>
          <a:lstStyle/>
          <a:p>
            <a:r>
              <a:rPr lang="en-US"/>
              <a:t>Norachi Keke INLS 161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9888427-A7B5-3003-63C8-0B831DA7EF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fld id="{87E7843D-FF13-4365-9478-9625B70A2705}" type="slidenum">
              <a:rPr lang="en-US" smtClean="0"/>
              <a:t>9</a:t>
            </a:fld>
            <a:endParaRPr lang="en-US"/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83B1F86E-14A5-23C5-4B75-4F77C2FC6E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55189" y="5968239"/>
            <a:ext cx="336177" cy="3361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746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764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2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4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5.6|4.4|3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7|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|0.9"/>
</p:tagLst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4274</TotalTime>
  <Words>797</Words>
  <Application>Microsoft Macintosh PowerPoint</Application>
  <PresentationFormat>Widescreen</PresentationFormat>
  <Paragraphs>131</Paragraphs>
  <Slides>12</Slides>
  <Notes>12</Notes>
  <HiddenSlides>2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Abadi MT Condensed Light</vt:lpstr>
      <vt:lpstr>Aptos</vt:lpstr>
      <vt:lpstr>Arial</vt:lpstr>
      <vt:lpstr>Calisto MT</vt:lpstr>
      <vt:lpstr>Univers Condensed</vt:lpstr>
      <vt:lpstr>Wingdings</vt:lpstr>
      <vt:lpstr>ChronicleVTI</vt:lpstr>
      <vt:lpstr> </vt:lpstr>
      <vt:lpstr>THE EVOLUTION OF : SOFT-POP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Shiloh Townsend</dc:creator>
  <cp:lastModifiedBy>Nora K</cp:lastModifiedBy>
  <cp:revision>18</cp:revision>
  <dcterms:created xsi:type="dcterms:W3CDTF">2025-11-12T14:16:42Z</dcterms:created>
  <dcterms:modified xsi:type="dcterms:W3CDTF">2026-04-30T01:53:02Z</dcterms:modified>
</cp:coreProperties>
</file>